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52D88B4-22D3-4202-824B-48D7718C3B92}"/>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3953A733-4A98-42F3-A10C-F3C4A8C7FB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F3A1036C-0CA6-4218-976B-0AC25DDBD1D4}"/>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10C86235-9D87-4F3F-9192-50B2238412C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71D9BF6-89C9-4AF8-8D3E-3F4C15D12001}"/>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806464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15D235-CA1E-4AAD-A7D4-CD9BC6AAA5E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52571869-D29E-45FB-B9AC-D959C56E7269}"/>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CA8A47F-B5BF-4528-8E28-805D3223EE17}"/>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5FA824A1-9DA0-4EF9-B5FB-014654B9902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5FEFE49-A4A0-48FE-A169-F9988D547812}"/>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372281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7C59C6A-AE9D-46EF-93FB-9120B4D2DDF9}"/>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929E1981-3C21-4258-BFC9-F4B4D26105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5BA68AAF-8D22-4ADD-B5CD-A475AB6F3B39}"/>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7192E58B-BA69-4844-B5A1-3325F6671FD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1656D62-7657-49E7-8E86-4BCD495C50F8}"/>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1919262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36A347-4FB2-4DFA-88BE-DE2F3BB855AC}"/>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DAA57654-20E8-42D3-82C6-D7FF08C7FEC0}"/>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15DF5F2-088A-462D-B650-409F3004195F}"/>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A8C34F6A-FF45-4C80-B7F2-EF3EF468A7E2}"/>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6" name="Alt Bilgi Yer Tutucusu 5">
            <a:extLst>
              <a:ext uri="{FF2B5EF4-FFF2-40B4-BE49-F238E27FC236}">
                <a16:creationId xmlns:a16="http://schemas.microsoft.com/office/drawing/2014/main" id="{07AF1ED8-D3C3-40A0-B9BF-DB5BA853A3B4}"/>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805533E-F66C-4B77-ACA0-AA57ADDFADB7}"/>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3740455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676272B-C9B0-4F60-AA73-BF3D7DE40721}"/>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01E577CC-D6AF-4DCE-A5A3-099C065953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A5F2B7D0-8D3E-4445-A972-21CC230C8614}"/>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3377A440-3A5B-471F-AB34-FF5F72E356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13B708F2-106E-413D-8AE8-7A6CB253D6B4}"/>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17FEB725-9647-4EB8-8DA9-1931AE216AFA}"/>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8" name="Alt Bilgi Yer Tutucusu 7">
            <a:extLst>
              <a:ext uri="{FF2B5EF4-FFF2-40B4-BE49-F238E27FC236}">
                <a16:creationId xmlns:a16="http://schemas.microsoft.com/office/drawing/2014/main" id="{1AD927CD-8A5A-460E-BE23-B751749FB605}"/>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0E08D4F4-1934-49ED-898F-876908D28563}"/>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2260886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CCA21BA-0B05-4CFE-B6D2-36694CEA4DFD}"/>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2D99BCFF-F79E-4F68-8779-A101FB422554}"/>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4" name="Alt Bilgi Yer Tutucusu 3">
            <a:extLst>
              <a:ext uri="{FF2B5EF4-FFF2-40B4-BE49-F238E27FC236}">
                <a16:creationId xmlns:a16="http://schemas.microsoft.com/office/drawing/2014/main" id="{C3435040-101F-4094-A690-8A485FAE4475}"/>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40D6D5DB-0084-4F4B-BF7E-6A7953172EE6}"/>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2177241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0660C80A-94E2-4426-B467-2F39488A2B43}"/>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3" name="Alt Bilgi Yer Tutucusu 2">
            <a:extLst>
              <a:ext uri="{FF2B5EF4-FFF2-40B4-BE49-F238E27FC236}">
                <a16:creationId xmlns:a16="http://schemas.microsoft.com/office/drawing/2014/main" id="{A3DAEA59-ED28-4306-9ADF-6F3816A158BC}"/>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D163B210-D9D4-4CD9-9FE3-AC5E42A01445}"/>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3465430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F01EB1-9BDA-4831-8DDF-3987E607234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D4EBFF1A-EBE0-4095-A398-1798E8B31D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C1345B2E-AABA-4CFF-8B5D-6FA0B3D28C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7A6F071-69B2-4089-B80F-C0BB1A83A7FB}"/>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6" name="Alt Bilgi Yer Tutucusu 5">
            <a:extLst>
              <a:ext uri="{FF2B5EF4-FFF2-40B4-BE49-F238E27FC236}">
                <a16:creationId xmlns:a16="http://schemas.microsoft.com/office/drawing/2014/main" id="{28871CB6-7A17-4953-8163-E992E11828C6}"/>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FBA646F1-2ED3-43D5-B151-217BEE89B1EB}"/>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2022097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01A8E65-EF66-422B-9060-E4CB15B50D8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EBFE7C2-DF3C-4592-A2A2-927916882A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03BB8103-54F7-4150-B405-39E7128D86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9E4F7F90-FCF5-45F3-858D-8D4C36C22225}"/>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6" name="Alt Bilgi Yer Tutucusu 5">
            <a:extLst>
              <a:ext uri="{FF2B5EF4-FFF2-40B4-BE49-F238E27FC236}">
                <a16:creationId xmlns:a16="http://schemas.microsoft.com/office/drawing/2014/main" id="{DC60FC14-D3FA-44AF-BE34-963B1C40A7D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BB5F8A4-A251-4C27-8B27-D6FF5437CD38}"/>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1222262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2BE85D2-EE67-439B-871B-45BF84E898E9}"/>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92E62698-D61B-46C9-BEF3-F52EB7D01524}"/>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3C5E542-703A-453C-8C43-3EF161058AC0}"/>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79667497-B1BA-4230-81CD-38C7ECE6B31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9CDC1B3-168F-4E36-84B1-EF3A9B67608E}"/>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2293865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FA11690A-DE4B-485A-BA40-BCD21995DEA9}"/>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0DD48465-9C59-4244-8856-9ADB0A17CFC6}"/>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3F981D4-10A9-441D-A175-4A599918F6E4}"/>
              </a:ext>
            </a:extLst>
          </p:cNvPr>
          <p:cNvSpPr>
            <a:spLocks noGrp="1"/>
          </p:cNvSpPr>
          <p:nvPr>
            <p:ph type="dt" sz="half" idx="10"/>
          </p:nvPr>
        </p:nvSpPr>
        <p:spPr/>
        <p:txBody>
          <a:body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AA7742A8-9317-488D-BE34-99E85AC3B92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6169944-7635-4392-B915-6719F81EA312}"/>
              </a:ext>
            </a:extLst>
          </p:cNvPr>
          <p:cNvSpPr>
            <a:spLocks noGrp="1"/>
          </p:cNvSpPr>
          <p:nvPr>
            <p:ph type="sldNum" sz="quarter" idx="12"/>
          </p:nvPr>
        </p:nvSpPr>
        <p:spPr/>
        <p:txBody>
          <a:bodyPr/>
          <a:lstStyle/>
          <a:p>
            <a:fld id="{CDCDBB25-F183-4074-81D3-7BBD4D0F8CE9}" type="slidenum">
              <a:rPr lang="tr-TR" smtClean="0"/>
              <a:t>‹#›</a:t>
            </a:fld>
            <a:endParaRPr lang="tr-TR"/>
          </a:p>
        </p:txBody>
      </p:sp>
    </p:spTree>
    <p:extLst>
      <p:ext uri="{BB962C8B-B14F-4D97-AF65-F5344CB8AC3E}">
        <p14:creationId xmlns:p14="http://schemas.microsoft.com/office/powerpoint/2010/main" val="1691541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656B6C8E-3BE0-4A52-9984-9AF0D4C576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8AA10E5D-30FB-4244-A956-768CF05226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F3C6B9A-AF78-4E37-8F61-237F722112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78C8BF-EF3A-47B0-AAFD-DA7FF082489B}" type="datetimeFigureOut">
              <a:rPr lang="tr-TR" smtClean="0"/>
              <a:t>6.03.2021</a:t>
            </a:fld>
            <a:endParaRPr lang="tr-TR"/>
          </a:p>
        </p:txBody>
      </p:sp>
      <p:sp>
        <p:nvSpPr>
          <p:cNvPr id="5" name="Alt Bilgi Yer Tutucusu 4">
            <a:extLst>
              <a:ext uri="{FF2B5EF4-FFF2-40B4-BE49-F238E27FC236}">
                <a16:creationId xmlns:a16="http://schemas.microsoft.com/office/drawing/2014/main" id="{DE28CA81-A2F9-49C6-A86F-ABFC7399F5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C8F8DCE1-2C20-43B4-B1AB-2AF65BE39C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CDBB25-F183-4074-81D3-7BBD4D0F8CE9}" type="slidenum">
              <a:rPr lang="tr-TR" smtClean="0"/>
              <a:t>‹#›</a:t>
            </a:fld>
            <a:endParaRPr lang="tr-TR"/>
          </a:p>
        </p:txBody>
      </p:sp>
    </p:spTree>
    <p:extLst>
      <p:ext uri="{BB962C8B-B14F-4D97-AF65-F5344CB8AC3E}">
        <p14:creationId xmlns:p14="http://schemas.microsoft.com/office/powerpoint/2010/main" val="320018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184D339-4840-4BE4-92B7-9C8C792CF847}"/>
              </a:ext>
            </a:extLst>
          </p:cNvPr>
          <p:cNvSpPr>
            <a:spLocks noGrp="1"/>
          </p:cNvSpPr>
          <p:nvPr>
            <p:ph type="ctrTitle"/>
          </p:nvPr>
        </p:nvSpPr>
        <p:spPr>
          <a:xfrm>
            <a:off x="1524000" y="1122363"/>
            <a:ext cx="9144000" cy="1655762"/>
          </a:xfrm>
        </p:spPr>
        <p:txBody>
          <a:bodyPr/>
          <a:lstStyle/>
          <a:p>
            <a:r>
              <a:rPr lang="tr-TR" b="1" dirty="0">
                <a:latin typeface="Times New Roman" panose="02020603050405020304" pitchFamily="18" charset="0"/>
                <a:cs typeface="Times New Roman" panose="02020603050405020304" pitchFamily="18" charset="0"/>
              </a:rPr>
              <a:t>TÜKETİCİ HUKUKU</a:t>
            </a:r>
          </a:p>
        </p:txBody>
      </p:sp>
      <p:sp>
        <p:nvSpPr>
          <p:cNvPr id="3" name="Alt Başlık 2">
            <a:extLst>
              <a:ext uri="{FF2B5EF4-FFF2-40B4-BE49-F238E27FC236}">
                <a16:creationId xmlns:a16="http://schemas.microsoft.com/office/drawing/2014/main" id="{9A002823-6877-4CB3-A7DB-A02314FCBDDB}"/>
              </a:ext>
            </a:extLst>
          </p:cNvPr>
          <p:cNvSpPr>
            <a:spLocks noGrp="1"/>
          </p:cNvSpPr>
          <p:nvPr>
            <p:ph type="subTitle" idx="1"/>
          </p:nvPr>
        </p:nvSpPr>
        <p:spPr/>
        <p:txBody>
          <a:bodyPr>
            <a:normAutofit/>
          </a:bodyPr>
          <a:lstStyle/>
          <a:p>
            <a:r>
              <a:rPr lang="tr-TR" sz="4400" dirty="0">
                <a:latin typeface="Times New Roman" panose="02020603050405020304" pitchFamily="18" charset="0"/>
                <a:cs typeface="Times New Roman" panose="02020603050405020304" pitchFamily="18" charset="0"/>
              </a:rPr>
              <a:t>18.ve 19. HAFTALAR</a:t>
            </a:r>
          </a:p>
        </p:txBody>
      </p:sp>
    </p:spTree>
    <p:extLst>
      <p:ext uri="{BB962C8B-B14F-4D97-AF65-F5344CB8AC3E}">
        <p14:creationId xmlns:p14="http://schemas.microsoft.com/office/powerpoint/2010/main" val="2831055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C526F5E-5F45-4BB5-9E2C-DAFA54FBD2F4}"/>
              </a:ext>
            </a:extLst>
          </p:cNvPr>
          <p:cNvSpPr>
            <a:spLocks noGrp="1"/>
          </p:cNvSpPr>
          <p:nvPr>
            <p:ph idx="1"/>
          </p:nvPr>
        </p:nvSpPr>
        <p:spPr/>
        <p:txBody>
          <a:bodyPr>
            <a:normAutofit/>
          </a:bodyPr>
          <a:lstStyle/>
          <a:p>
            <a:pPr marL="0" indent="0" algn="ctr">
              <a:buNone/>
            </a:pPr>
            <a:r>
              <a:rPr lang="tr-TR" sz="5400" dirty="0">
                <a:latin typeface="Times New Roman" panose="02020603050405020304" pitchFamily="18" charset="0"/>
                <a:cs typeface="Times New Roman" panose="02020603050405020304" pitchFamily="18" charset="0"/>
              </a:rPr>
              <a:t>Paket Tur Sözleşmeleri</a:t>
            </a:r>
          </a:p>
        </p:txBody>
      </p:sp>
    </p:spTree>
    <p:extLst>
      <p:ext uri="{BB962C8B-B14F-4D97-AF65-F5344CB8AC3E}">
        <p14:creationId xmlns:p14="http://schemas.microsoft.com/office/powerpoint/2010/main" val="3308207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D3D3748-B7E6-47C1-A717-3D1B25048372}"/>
              </a:ext>
            </a:extLst>
          </p:cNvPr>
          <p:cNvSpPr>
            <a:spLocks noGrp="1"/>
          </p:cNvSpPr>
          <p:nvPr>
            <p:ph idx="1"/>
          </p:nvPr>
        </p:nvSpPr>
        <p:spPr>
          <a:xfrm>
            <a:off x="838200" y="590843"/>
            <a:ext cx="10515600" cy="5586120"/>
          </a:xfrm>
        </p:spPr>
        <p:txBody>
          <a:bodyPr>
            <a:normAutofit/>
          </a:bodyPr>
          <a:lstStyle/>
          <a:p>
            <a:pPr indent="457200" algn="just">
              <a:lnSpc>
                <a:spcPct val="150000"/>
              </a:lnSpc>
            </a:pPr>
            <a:r>
              <a:rPr lang="tr-TR" dirty="0">
                <a:effectLst/>
                <a:latin typeface="Times New Roman" panose="02020603050405020304" pitchFamily="18" charset="0"/>
                <a:ea typeface="MS Mincho" panose="02020609040205080304" pitchFamily="49" charset="-128"/>
                <a:cs typeface="Times New Roman" panose="02020603050405020304" pitchFamily="18" charset="0"/>
              </a:rPr>
              <a:t>PAKET TUR SÖZLEŞMELERİ</a:t>
            </a:r>
          </a:p>
          <a:p>
            <a:pPr indent="457200" algn="just">
              <a:lnSpc>
                <a:spcPct val="150000"/>
              </a:lnSpc>
            </a:pPr>
            <a:r>
              <a:rPr lang="tr-TR" dirty="0">
                <a:latin typeface="Times New Roman" panose="02020603050405020304" pitchFamily="18" charset="0"/>
                <a:ea typeface="MS Mincho" panose="02020609040205080304" pitchFamily="49" charset="-128"/>
                <a:cs typeface="Times New Roman" panose="02020603050405020304" pitchFamily="18" charset="0"/>
              </a:rPr>
              <a:t>Tanım: </a:t>
            </a:r>
            <a:r>
              <a:rPr lang="tr-TR" dirty="0">
                <a:effectLst/>
                <a:latin typeface="Times New Roman" panose="02020603050405020304" pitchFamily="18" charset="0"/>
                <a:ea typeface="MS Mincho" panose="02020609040205080304" pitchFamily="49" charset="-128"/>
                <a:cs typeface="Times New Roman" panose="02020603050405020304" pitchFamily="18" charset="0"/>
              </a:rPr>
              <a:t>Paket tur sözleşmesi: Paket tur düzenleyicileri veya aracıları tarafından ulaştırma, konaklama ve başka turizm hizmetlerinden en az ikisinin birlikte, her şeyin dâhil olduğu fiyatla satıldığı veya satımının vaat edildiği ve hizmetin yirmi dört saatten uzun bir süreyi kapsadığı veya gecelik konaklamayı içerdiği sözleşmeleri ifade eder.</a:t>
            </a:r>
          </a:p>
          <a:p>
            <a:pPr indent="457200" algn="just">
              <a:lnSpc>
                <a:spcPct val="150000"/>
              </a:lnSpc>
            </a:pPr>
            <a:r>
              <a:rPr lang="tr-TR" dirty="0">
                <a:effectLst/>
                <a:latin typeface="Times New Roman" panose="02020603050405020304" pitchFamily="18" charset="0"/>
                <a:ea typeface="MS Mincho" panose="02020609040205080304" pitchFamily="49" charset="-128"/>
                <a:cs typeface="Times New Roman" panose="02020603050405020304" pitchFamily="18" charset="0"/>
              </a:rPr>
              <a:t>Paket tur sözleşmesinde yer </a:t>
            </a:r>
            <a:r>
              <a:rPr lang="tr-TR" dirty="0">
                <a:latin typeface="Times New Roman" panose="02020603050405020304" pitchFamily="18" charset="0"/>
                <a:ea typeface="MS Mincho" panose="02020609040205080304" pitchFamily="49" charset="-128"/>
                <a:cs typeface="Times New Roman" panose="02020603050405020304" pitchFamily="18" charset="0"/>
              </a:rPr>
              <a:t>alması zorunlu bilgiler</a:t>
            </a:r>
            <a:endParaRPr lang="tr-TR" dirty="0">
              <a:effectLst/>
              <a:latin typeface="Times New Roman" panose="02020603050405020304" pitchFamily="18" charset="0"/>
              <a:ea typeface="MS Mincho" panose="02020609040205080304" pitchFamily="49" charset="-128"/>
              <a:cs typeface="Times New Roman" panose="02020603050405020304" pitchFamily="18" charset="0"/>
            </a:endParaRPr>
          </a:p>
          <a:p>
            <a:pPr indent="0" algn="just">
              <a:lnSpc>
                <a:spcPct val="150000"/>
              </a:lnSpc>
              <a:buNone/>
            </a:pPr>
            <a:endParaRPr lang="tr-TR" dirty="0">
              <a:effectLst/>
              <a:latin typeface="Times New Roman" panose="02020603050405020304" pitchFamily="18" charset="0"/>
              <a:ea typeface="MS Mincho" panose="02020609040205080304" pitchFamily="49" charset="-128"/>
              <a:cs typeface="Times New Roman" panose="02020603050405020304" pitchFamily="18" charset="0"/>
            </a:endParaRPr>
          </a:p>
          <a:p>
            <a:pPr indent="457200" algn="just">
              <a:lnSpc>
                <a:spcPct val="150000"/>
              </a:lnSpc>
            </a:pPr>
            <a:endParaRPr lang="tr-TR" dirty="0">
              <a:effectLst/>
              <a:latin typeface="Times New Roman" panose="02020603050405020304" pitchFamily="18" charset="0"/>
              <a:ea typeface="MS Mincho" panose="02020609040205080304" pitchFamily="49" charset="-128"/>
              <a:cs typeface="Times New Roman" panose="02020603050405020304" pitchFamily="18" charset="0"/>
            </a:endParaRPr>
          </a:p>
          <a:p>
            <a:endParaRPr lang="tr-TR"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630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833466A-CF5A-461F-ACE5-F4D396A49169}"/>
              </a:ext>
            </a:extLst>
          </p:cNvPr>
          <p:cNvSpPr>
            <a:spLocks noGrp="1"/>
          </p:cNvSpPr>
          <p:nvPr>
            <p:ph idx="1"/>
          </p:nvPr>
        </p:nvSpPr>
        <p:spPr>
          <a:xfrm>
            <a:off x="838200" y="872197"/>
            <a:ext cx="10515600" cy="5304766"/>
          </a:xfrm>
        </p:spPr>
        <p:txBody>
          <a:bodyPr>
            <a:normAutofit fontScale="85000" lnSpcReduction="20000"/>
          </a:bodyPr>
          <a:lstStyle/>
          <a:p>
            <a:pPr indent="457200" algn="just">
              <a:lnSpc>
                <a:spcPct val="150000"/>
              </a:lnSpc>
            </a:pPr>
            <a:r>
              <a:rPr lang="tr-TR" sz="3200" dirty="0">
                <a:effectLst/>
                <a:latin typeface="Times New Roman" panose="02020603050405020304" pitchFamily="18" charset="0"/>
                <a:ea typeface="MS Mincho" panose="02020609040205080304" pitchFamily="49" charset="-128"/>
                <a:cs typeface="Times New Roman" panose="02020603050405020304" pitchFamily="18" charset="0"/>
              </a:rPr>
              <a:t>Sözleşme düzenleme yükümlülüğü</a:t>
            </a:r>
          </a:p>
          <a:p>
            <a:pPr indent="457200" algn="just">
              <a:lnSpc>
                <a:spcPct val="150000"/>
              </a:lnSpc>
            </a:pPr>
            <a:r>
              <a:rPr lang="tr-TR" sz="3200" dirty="0">
                <a:effectLst/>
                <a:latin typeface="Times New Roman" panose="02020603050405020304" pitchFamily="18" charset="0"/>
                <a:ea typeface="MS Mincho" panose="02020609040205080304" pitchFamily="49" charset="-128"/>
                <a:cs typeface="Times New Roman" panose="02020603050405020304" pitchFamily="18" charset="0"/>
              </a:rPr>
              <a:t>Yolculuk öncesi bilgilendirme yükümlülüğü</a:t>
            </a:r>
          </a:p>
          <a:p>
            <a:pPr indent="457200" algn="just">
              <a:lnSpc>
                <a:spcPct val="150000"/>
              </a:lnSpc>
            </a:pPr>
            <a:r>
              <a:rPr lang="tr-TR" sz="3200" dirty="0">
                <a:effectLst/>
                <a:latin typeface="Times New Roman" panose="02020603050405020304" pitchFamily="18" charset="0"/>
                <a:ea typeface="MS Mincho" panose="02020609040205080304" pitchFamily="49" charset="-128"/>
                <a:cs typeface="Times New Roman" panose="02020603050405020304" pitchFamily="18" charset="0"/>
              </a:rPr>
              <a:t>Sözleşmenin Gereği Gibi İfa Edilmemesi</a:t>
            </a:r>
          </a:p>
          <a:p>
            <a:pPr indent="457200" algn="just">
              <a:lnSpc>
                <a:spcPct val="150000"/>
              </a:lnSpc>
            </a:pPr>
            <a:r>
              <a:rPr lang="tr-TR" sz="3200" dirty="0">
                <a:effectLst/>
                <a:latin typeface="Times New Roman" panose="02020603050405020304" pitchFamily="18" charset="0"/>
                <a:ea typeface="MS Mincho" panose="02020609040205080304" pitchFamily="49" charset="-128"/>
                <a:cs typeface="Times New Roman" panose="02020603050405020304" pitchFamily="18" charset="0"/>
              </a:rPr>
              <a:t>Sözleşmenin eksik ifası</a:t>
            </a:r>
          </a:p>
          <a:p>
            <a:pPr marL="685800" indent="-457200" algn="just">
              <a:lnSpc>
                <a:spcPct val="150000"/>
              </a:lnSpc>
            </a:pPr>
            <a:r>
              <a:rPr lang="tr-TR" sz="3200" dirty="0">
                <a:effectLst/>
                <a:latin typeface="Times New Roman" panose="02020603050405020304" pitchFamily="18" charset="0"/>
                <a:ea typeface="MS Mincho" panose="02020609040205080304" pitchFamily="49" charset="-128"/>
                <a:cs typeface="Times New Roman" panose="02020603050405020304" pitchFamily="18" charset="0"/>
              </a:rPr>
              <a:t>Paket tur düzenleyicisi veya aracısının sözleşmenin hiç veya gereği gibi ifa edilmemesi nedeniyle katılımcının uğradığı her türlü zarardan sorumluluğu</a:t>
            </a:r>
          </a:p>
          <a:p>
            <a:pPr marL="685800" indent="-457200" algn="just">
              <a:lnSpc>
                <a:spcPct val="150000"/>
              </a:lnSpc>
            </a:pPr>
            <a:r>
              <a:rPr lang="tr-TR" sz="3200" dirty="0">
                <a:latin typeface="Times New Roman" panose="02020603050405020304" pitchFamily="18" charset="0"/>
                <a:ea typeface="MS Mincho" panose="02020609040205080304" pitchFamily="49" charset="-128"/>
                <a:cs typeface="Times New Roman" panose="02020603050405020304" pitchFamily="18" charset="0"/>
              </a:rPr>
              <a:t>Sorumluluktan kurtulma halleri</a:t>
            </a:r>
            <a:endParaRPr lang="tr-TR" sz="3200" dirty="0">
              <a:effectLst/>
              <a:latin typeface="Times New Roman" panose="02020603050405020304" pitchFamily="18" charset="0"/>
              <a:ea typeface="MS Mincho" panose="02020609040205080304" pitchFamily="49" charset="-128"/>
              <a:cs typeface="Times New Roman" panose="02020603050405020304" pitchFamily="18" charset="0"/>
            </a:endParaRPr>
          </a:p>
          <a:p>
            <a:pPr indent="457200" algn="just">
              <a:lnSpc>
                <a:spcPct val="150000"/>
              </a:lnSpc>
            </a:pPr>
            <a:endParaRPr lang="tr-TR" sz="3200" dirty="0">
              <a:effectLst/>
              <a:latin typeface="Times New Roman" panose="02020603050405020304" pitchFamily="18" charset="0"/>
              <a:ea typeface="MS Mincho" panose="02020609040205080304" pitchFamily="49" charset="-128"/>
              <a:cs typeface="Times New Roman" panose="02020603050405020304" pitchFamily="18" charset="0"/>
            </a:endParaRPr>
          </a:p>
          <a:p>
            <a:pPr indent="457200" algn="just">
              <a:lnSpc>
                <a:spcPct val="150000"/>
              </a:lnSpc>
            </a:pPr>
            <a:endParaRPr lang="tr-TR" sz="3200" dirty="0">
              <a:effectLst/>
              <a:latin typeface="Times New Roman" panose="02020603050405020304" pitchFamily="18" charset="0"/>
              <a:ea typeface="MS Mincho" panose="02020609040205080304" pitchFamily="49" charset="-128"/>
              <a:cs typeface="Times New Roman" panose="02020603050405020304" pitchFamily="18" charset="0"/>
            </a:endParaRPr>
          </a:p>
          <a:p>
            <a:pPr indent="457200" algn="just">
              <a:lnSpc>
                <a:spcPct val="150000"/>
              </a:lnSpc>
            </a:pPr>
            <a:endParaRPr lang="tr-TR" sz="3200" dirty="0">
              <a:effectLst/>
              <a:latin typeface="Times New Roman" panose="02020603050405020304" pitchFamily="18" charset="0"/>
              <a:ea typeface="MS Mincho" panose="02020609040205080304" pitchFamily="49" charset="-128"/>
              <a:cs typeface="Times New Roman" panose="02020603050405020304" pitchFamily="18" charset="0"/>
            </a:endParaRPr>
          </a:p>
          <a:p>
            <a:pPr indent="457200" algn="just">
              <a:lnSpc>
                <a:spcPct val="150000"/>
              </a:lnSpc>
            </a:pPr>
            <a:endParaRPr lang="tr-TR" sz="3200" dirty="0">
              <a:effectLst/>
              <a:latin typeface="Times New Roman" panose="02020603050405020304" pitchFamily="18" charset="0"/>
              <a:ea typeface="MS Mincho" panose="02020609040205080304" pitchFamily="49" charset="-128"/>
              <a:cs typeface="Times New Roman" panose="02020603050405020304" pitchFamily="18" charset="0"/>
            </a:endParaRPr>
          </a:p>
          <a:p>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2338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290D26B-5994-458B-BDFC-EB0795BDD2D6}"/>
              </a:ext>
            </a:extLst>
          </p:cNvPr>
          <p:cNvSpPr>
            <a:spLocks noGrp="1"/>
          </p:cNvSpPr>
          <p:nvPr>
            <p:ph idx="1"/>
          </p:nvPr>
        </p:nvSpPr>
        <p:spPr>
          <a:xfrm>
            <a:off x="838200" y="562708"/>
            <a:ext cx="10515600" cy="5614255"/>
          </a:xfrm>
        </p:spPr>
        <p:txBody>
          <a:bodyPr/>
          <a:lstStyle/>
          <a:p>
            <a:r>
              <a:rPr kumimoji="0" lang="tr-TR" sz="2800" b="0" i="0" u="none" strike="noStrike" kern="1200" cap="none" spc="0" normalizeH="0" baseline="0" noProof="0" dirty="0">
                <a:ln>
                  <a:noFill/>
                </a:ln>
                <a:solidFill>
                  <a:prstClr val="black"/>
                </a:solidFill>
                <a:effectLst/>
                <a:uLnTx/>
                <a:uFillTx/>
                <a:latin typeface="Times New Roman" panose="02020603050405020304" pitchFamily="18" charset="0"/>
                <a:ea typeface="MS Mincho" panose="02020609040205080304" pitchFamily="49" charset="-128"/>
                <a:cs typeface="Times New Roman" panose="02020603050405020304" pitchFamily="18" charset="0"/>
              </a:rPr>
              <a:t>Paket tur sözleşmesinin feshi</a:t>
            </a:r>
          </a:p>
          <a:p>
            <a:pPr indent="457200" algn="just">
              <a:lnSpc>
                <a:spcPct val="150000"/>
              </a:lnSpc>
            </a:pPr>
            <a:r>
              <a:rPr kumimoji="0" lang="tr-TR" sz="2800" b="0" i="0" u="none" strike="noStrike" kern="1200" cap="none" spc="0" normalizeH="0" baseline="0" noProof="0" dirty="0">
                <a:ln>
                  <a:noFill/>
                </a:ln>
                <a:solidFill>
                  <a:prstClr val="black"/>
                </a:solidFill>
                <a:effectLst/>
                <a:uLnTx/>
                <a:uFillTx/>
                <a:latin typeface="Times New Roman" panose="02020603050405020304" pitchFamily="18" charset="0"/>
                <a:ea typeface="MS Mincho" panose="02020609040205080304" pitchFamily="49" charset="-128"/>
                <a:cs typeface="Times New Roman" panose="02020603050405020304" pitchFamily="18" charset="0"/>
              </a:rPr>
              <a:t>Paket tur sözleşmesine </a:t>
            </a:r>
            <a:r>
              <a:rPr kumimoji="0" lang="tr-TR" b="0" i="0" u="none" strike="noStrike" kern="1200" cap="none" spc="0" normalizeH="0" baseline="0" noProof="0" dirty="0">
                <a:ln>
                  <a:noFill/>
                </a:ln>
                <a:solidFill>
                  <a:prstClr val="black"/>
                </a:solidFill>
                <a:uLnTx/>
                <a:uFillTx/>
                <a:latin typeface="Times New Roman" panose="02020603050405020304" pitchFamily="18" charset="0"/>
                <a:ea typeface="MS Mincho" panose="02020609040205080304" pitchFamily="49" charset="-128"/>
                <a:cs typeface="Times New Roman" panose="02020603050405020304" pitchFamily="18" charset="0"/>
              </a:rPr>
              <a:t>s</a:t>
            </a:r>
            <a:r>
              <a:rPr lang="tr-TR" sz="2800" dirty="0" err="1">
                <a:effectLst/>
                <a:latin typeface="Times New Roman" panose="02020603050405020304" pitchFamily="18" charset="0"/>
                <a:ea typeface="MS Mincho" panose="02020609040205080304" pitchFamily="49" charset="-128"/>
                <a:cs typeface="Times New Roman" panose="02020603050405020304" pitchFamily="18" charset="0"/>
              </a:rPr>
              <a:t>orumsuzluk</a:t>
            </a:r>
            <a:r>
              <a:rPr lang="tr-TR" sz="2800">
                <a:effectLst/>
                <a:latin typeface="Times New Roman" panose="02020603050405020304" pitchFamily="18" charset="0"/>
                <a:ea typeface="MS Mincho" panose="02020609040205080304" pitchFamily="49" charset="-128"/>
                <a:cs typeface="Times New Roman" panose="02020603050405020304" pitchFamily="18" charset="0"/>
              </a:rPr>
              <a:t> kaydı konulması</a:t>
            </a:r>
            <a:endParaRPr lang="tr-TR" sz="2800" dirty="0">
              <a:effectLst/>
              <a:latin typeface="Times New Roman" panose="02020603050405020304" pitchFamily="18" charset="0"/>
              <a:ea typeface="MS Mincho" panose="02020609040205080304" pitchFamily="49" charset="-128"/>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646179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119</Words>
  <Application>Microsoft Office PowerPoint</Application>
  <PresentationFormat>Geniş ekran</PresentationFormat>
  <Paragraphs>18</Paragraphs>
  <Slides>5</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5</vt:i4>
      </vt:variant>
    </vt:vector>
  </HeadingPairs>
  <TitlesOfParts>
    <vt:vector size="10" baseType="lpstr">
      <vt:lpstr>Arial</vt:lpstr>
      <vt:lpstr>Calibri</vt:lpstr>
      <vt:lpstr>Calibri Light</vt:lpstr>
      <vt:lpstr>Times New Roman</vt:lpstr>
      <vt:lpstr>Office Teması</vt:lpstr>
      <vt:lpstr>TÜKETİCİ HUKUKU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EŞYA HUKUKU</dc:title>
  <dc:creator>ZEYNEP</dc:creator>
  <cp:lastModifiedBy>ZEYNEP</cp:lastModifiedBy>
  <cp:revision>7</cp:revision>
  <dcterms:created xsi:type="dcterms:W3CDTF">2021-03-05T19:59:10Z</dcterms:created>
  <dcterms:modified xsi:type="dcterms:W3CDTF">2021-03-06T15:51:43Z</dcterms:modified>
</cp:coreProperties>
</file>